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75410" y="2041944"/>
            <a:ext cx="7929000" cy="2971051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/>
              <a:t>Translation Course</a:t>
            </a:r>
            <a:br>
              <a:rPr lang="en-US" dirty="0" smtClean="0"/>
            </a:br>
            <a:r>
              <a:rPr lang="en-US" dirty="0" smtClean="0"/>
              <a:t>LECTURE 2</a:t>
            </a:r>
            <a:br>
              <a:rPr lang="en-US" dirty="0" smtClean="0"/>
            </a:br>
            <a:r>
              <a:rPr lang="en-US" dirty="0" smtClean="0"/>
              <a:t>Some </a:t>
            </a:r>
            <a:r>
              <a:rPr lang="en-US" dirty="0" smtClean="0"/>
              <a:t>S</a:t>
            </a:r>
            <a:r>
              <a:rPr lang="en-US" dirty="0" smtClean="0"/>
              <a:t>trategies </a:t>
            </a:r>
            <a:r>
              <a:rPr lang="en-US" smtClean="0"/>
              <a:t>of Translation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13266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</a:rPr>
              <a:t>INSTRUCTOR: Prof. </a:t>
            </a:r>
            <a:r>
              <a:rPr lang="en-US" sz="4400" b="1" dirty="0" err="1">
                <a:solidFill>
                  <a:schemeClr val="tx1"/>
                </a:solidFill>
              </a:rPr>
              <a:t>Hesham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Hasan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5473" y="0"/>
            <a:ext cx="1138527" cy="151803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95766" cy="17740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5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Calque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Borrowing 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/>
            <a:r>
              <a:rPr lang="en-US" sz="2800" b="1" dirty="0" err="1" smtClean="0">
                <a:cs typeface="+mj-cs"/>
              </a:rPr>
              <a:t>Calque</a:t>
            </a:r>
            <a:r>
              <a:rPr lang="en-US" sz="2800" dirty="0" smtClean="0">
                <a:cs typeface="+mj-cs"/>
              </a:rPr>
              <a:t>: This is ‘a special kind of borrowing’ (1995: 32–3; 2004: 129–30) where the SL expression or structure is transferred in a literal translation. For example, the French </a:t>
            </a:r>
            <a:r>
              <a:rPr lang="en-US" sz="2800" dirty="0" err="1" smtClean="0">
                <a:cs typeface="+mj-cs"/>
              </a:rPr>
              <a:t>calque</a:t>
            </a:r>
            <a:r>
              <a:rPr lang="en-US" sz="2800" dirty="0" smtClean="0">
                <a:cs typeface="+mj-cs"/>
              </a:rPr>
              <a:t> ‘Compliments de la Saison’ for the English ‘ Compliments of the Season’.</a:t>
            </a:r>
          </a:p>
          <a:p>
            <a:pPr marL="342900" lvl="2" indent="-342900" algn="l">
              <a:buNone/>
            </a:pPr>
            <a:r>
              <a:rPr lang="en-US" b="1" dirty="0" smtClean="0"/>
              <a:t> Borrowing</a:t>
            </a:r>
            <a:r>
              <a:rPr lang="en-US" dirty="0" smtClean="0"/>
              <a:t>: The SL word is transferred directly to the TL. This grouping (1995: 31–2; 2004: 129) covers words such as the Russian </a:t>
            </a:r>
            <a:r>
              <a:rPr lang="en-US" i="1" dirty="0" err="1" smtClean="0"/>
              <a:t>rouble</a:t>
            </a:r>
            <a:r>
              <a:rPr lang="en-US" i="1" dirty="0" smtClean="0"/>
              <a:t>, </a:t>
            </a:r>
            <a:r>
              <a:rPr lang="en-US" i="1" dirty="0" err="1" smtClean="0"/>
              <a:t>datcha</a:t>
            </a:r>
            <a:r>
              <a:rPr lang="en-US" i="1" dirty="0" smtClean="0"/>
              <a:t> </a:t>
            </a:r>
            <a:r>
              <a:rPr lang="en-US" dirty="0" smtClean="0"/>
              <a:t>or, more recently, </a:t>
            </a:r>
            <a:r>
              <a:rPr lang="en-US" i="1" dirty="0" smtClean="0"/>
              <a:t>glasnost </a:t>
            </a:r>
            <a:r>
              <a:rPr lang="en-US" dirty="0" smtClean="0"/>
              <a:t>and </a:t>
            </a:r>
            <a:r>
              <a:rPr lang="en-US" i="1" dirty="0" smtClean="0"/>
              <a:t>perestroika</a:t>
            </a:r>
            <a:r>
              <a:rPr lang="en-US" dirty="0" smtClean="0"/>
              <a:t>, that are used in English and other languages to fill a semantic gap in the TL. Sometimes borrowings are employed to add local </a:t>
            </a:r>
            <a:r>
              <a:rPr lang="en-US" dirty="0" err="1" smtClean="0"/>
              <a:t>colour</a:t>
            </a:r>
            <a:r>
              <a:rPr lang="en-US" dirty="0" smtClean="0"/>
              <a:t> (</a:t>
            </a:r>
            <a:r>
              <a:rPr lang="en-US" i="1" dirty="0" err="1" smtClean="0"/>
              <a:t>pétanque</a:t>
            </a:r>
            <a:r>
              <a:rPr lang="en-US" i="1" dirty="0" smtClean="0"/>
              <a:t>, </a:t>
            </a:r>
            <a:r>
              <a:rPr lang="en-US" i="1" dirty="0" err="1" smtClean="0"/>
              <a:t>armagnac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bastide</a:t>
            </a:r>
            <a:r>
              <a:rPr lang="en-US" i="1" dirty="0" smtClean="0"/>
              <a:t> </a:t>
            </a:r>
            <a:r>
              <a:rPr lang="en-US" dirty="0" smtClean="0"/>
              <a:t>in a tourist brochure about south west France, for instance).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Literal Translation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cs typeface="+mj-cs"/>
              </a:rPr>
              <a:t>- Literal translation </a:t>
            </a:r>
            <a:r>
              <a:rPr lang="en-US" dirty="0" smtClean="0">
                <a:cs typeface="+mj-cs"/>
              </a:rPr>
              <a:t>(1995: 33–5; 2004: 130–2): This is ‘word-for-word’ translation, which </a:t>
            </a:r>
            <a:r>
              <a:rPr lang="en-US" dirty="0" err="1" smtClean="0">
                <a:cs typeface="+mj-cs"/>
              </a:rPr>
              <a:t>Vinay</a:t>
            </a:r>
            <a:r>
              <a:rPr lang="en-US" dirty="0" smtClean="0">
                <a:cs typeface="+mj-cs"/>
              </a:rPr>
              <a:t> and </a:t>
            </a:r>
            <a:r>
              <a:rPr lang="en-US" dirty="0" err="1" smtClean="0">
                <a:cs typeface="+mj-cs"/>
              </a:rPr>
              <a:t>Darbelnet</a:t>
            </a:r>
            <a:r>
              <a:rPr lang="en-US" dirty="0" smtClean="0">
                <a:cs typeface="+mj-cs"/>
              </a:rPr>
              <a:t> describe as being most common between </a:t>
            </a:r>
            <a:r>
              <a:rPr lang="en-US" dirty="0" err="1" smtClean="0">
                <a:cs typeface="+mj-cs"/>
              </a:rPr>
              <a:t>lan</a:t>
            </a:r>
            <a:r>
              <a:rPr lang="en-US" dirty="0" smtClean="0">
                <a:cs typeface="+mj-cs"/>
              </a:rPr>
              <a:t>- </a:t>
            </a:r>
            <a:r>
              <a:rPr lang="en-US" dirty="0" err="1" smtClean="0">
                <a:cs typeface="+mj-cs"/>
              </a:rPr>
              <a:t>guages</a:t>
            </a:r>
            <a:r>
              <a:rPr lang="en-US" dirty="0" smtClean="0">
                <a:cs typeface="+mj-cs"/>
              </a:rPr>
              <a:t> of the same family and culture. Their example is ‘I left my spectacles on the table downstairs’ which becomes ‘</a:t>
            </a:r>
            <a:r>
              <a:rPr lang="en-US" dirty="0" err="1" smtClean="0">
                <a:cs typeface="+mj-cs"/>
              </a:rPr>
              <a:t>J’ai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laissé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mes</a:t>
            </a:r>
            <a:r>
              <a:rPr lang="en-US" dirty="0" smtClean="0">
                <a:cs typeface="+mj-cs"/>
              </a:rPr>
              <a:t> lunettes </a:t>
            </a:r>
            <a:r>
              <a:rPr lang="en-US" dirty="0" err="1" smtClean="0">
                <a:cs typeface="+mj-cs"/>
              </a:rPr>
              <a:t>sur</a:t>
            </a:r>
            <a:r>
              <a:rPr lang="en-US" dirty="0" smtClean="0">
                <a:cs typeface="+mj-cs"/>
              </a:rPr>
              <a:t> la table en bas.’ Literal translation is the authors’ prescription for good translation: ‘literalness should only be sacrificed because of structural and </a:t>
            </a:r>
            <a:r>
              <a:rPr lang="en-US" dirty="0" err="1" smtClean="0">
                <a:cs typeface="+mj-cs"/>
              </a:rPr>
              <a:t>metalinguistic</a:t>
            </a:r>
            <a:r>
              <a:rPr lang="en-US" dirty="0" smtClean="0">
                <a:cs typeface="+mj-cs"/>
              </a:rPr>
              <a:t> requirements and only after checking that the meaning is fully preserved’ (1995: 288).</a:t>
            </a:r>
            <a:endParaRPr lang="ar-E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Transposition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 algn="l" rtl="0"/>
            <a:r>
              <a:rPr lang="en-US" sz="2800" b="1" dirty="0" smtClean="0">
                <a:cs typeface="+mj-cs"/>
              </a:rPr>
              <a:t>Transposition </a:t>
            </a:r>
            <a:r>
              <a:rPr lang="en-US" sz="2800" dirty="0" smtClean="0">
                <a:cs typeface="+mj-cs"/>
              </a:rPr>
              <a:t>(2004: 132 and 1995: 94–9): This is a change of one part of speech for another without changing the sense. Transposition can  be:</a:t>
            </a:r>
          </a:p>
          <a:p>
            <a:pPr algn="l"/>
            <a:r>
              <a:rPr lang="en-US" sz="2800" dirty="0" smtClean="0">
                <a:cs typeface="+mj-cs"/>
              </a:rPr>
              <a:t>obligatory: ‘</a:t>
            </a:r>
            <a:r>
              <a:rPr lang="en-US" sz="2800" dirty="0" err="1" smtClean="0">
                <a:cs typeface="+mj-cs"/>
              </a:rPr>
              <a:t>dès</a:t>
            </a:r>
            <a:r>
              <a:rPr lang="en-US" sz="2800" dirty="0" smtClean="0">
                <a:cs typeface="+mj-cs"/>
              </a:rPr>
              <a:t> son lever’ [‘upon her rising’] in a particular past context would be translated as ‘as soon as she got  up’;</a:t>
            </a:r>
          </a:p>
          <a:p>
            <a:pPr algn="l"/>
            <a:r>
              <a:rPr lang="en-US" sz="2800" dirty="0" smtClean="0">
                <a:cs typeface="+mj-cs"/>
              </a:rPr>
              <a:t>optional: in the reverse direction ‘as soon as she got up’ could be translated literally as ‘</a:t>
            </a:r>
            <a:r>
              <a:rPr lang="en-US" sz="2800" dirty="0" err="1" smtClean="0">
                <a:cs typeface="+mj-cs"/>
              </a:rPr>
              <a:t>dès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qu’elle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s’est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levée</a:t>
            </a:r>
            <a:r>
              <a:rPr lang="en-US" sz="2800" dirty="0" smtClean="0">
                <a:cs typeface="+mj-cs"/>
              </a:rPr>
              <a:t>’ or as a transposition in ‘</a:t>
            </a:r>
            <a:r>
              <a:rPr lang="en-US" sz="2800" dirty="0" err="1" smtClean="0">
                <a:cs typeface="+mj-cs"/>
              </a:rPr>
              <a:t>dès</a:t>
            </a:r>
            <a:r>
              <a:rPr lang="en-US" sz="2800" dirty="0" smtClean="0">
                <a:cs typeface="+mj-cs"/>
              </a:rPr>
              <a:t> son lever’.</a:t>
            </a:r>
          </a:p>
          <a:p>
            <a:pPr algn="l"/>
            <a:r>
              <a:rPr lang="en-US" sz="2800" dirty="0" smtClean="0">
                <a:cs typeface="+mj-cs"/>
              </a:rPr>
              <a:t> 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Modulation</a:t>
            </a:r>
            <a:endParaRPr lang="ar-EG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 algn="l" rtl="0">
              <a:buNone/>
            </a:pPr>
            <a:r>
              <a:rPr lang="en-US" sz="3200" dirty="0" smtClean="0"/>
              <a:t>- </a:t>
            </a:r>
            <a:r>
              <a:rPr lang="en-US" sz="3200" b="1" dirty="0" smtClean="0">
                <a:cs typeface="+mj-cs"/>
              </a:rPr>
              <a:t>Modulation</a:t>
            </a:r>
            <a:r>
              <a:rPr lang="en-US" sz="3200" dirty="0" smtClean="0">
                <a:cs typeface="+mj-cs"/>
              </a:rPr>
              <a:t>: This changes the semantics and point of view of the SL. It can be:</a:t>
            </a:r>
            <a:endParaRPr lang="en-US" sz="2800" dirty="0" smtClean="0">
              <a:cs typeface="+mj-cs"/>
            </a:endParaRPr>
          </a:p>
          <a:p>
            <a:pPr algn="l"/>
            <a:r>
              <a:rPr lang="en-US" dirty="0" smtClean="0">
                <a:cs typeface="+mj-cs"/>
              </a:rPr>
              <a:t>obligatory: e.g. ‘the time </a:t>
            </a:r>
            <a:r>
              <a:rPr lang="en-US" i="1" dirty="0" smtClean="0">
                <a:cs typeface="+mj-cs"/>
              </a:rPr>
              <a:t>when</a:t>
            </a:r>
            <a:r>
              <a:rPr lang="en-US" dirty="0" smtClean="0">
                <a:cs typeface="+mj-cs"/>
              </a:rPr>
              <a:t>’ translates as ‘le moment </a:t>
            </a:r>
            <a:r>
              <a:rPr lang="en-US" i="1" dirty="0" err="1" smtClean="0">
                <a:cs typeface="+mj-cs"/>
              </a:rPr>
              <a:t>où</a:t>
            </a:r>
            <a:r>
              <a:rPr lang="en-US" dirty="0" smtClean="0">
                <a:cs typeface="+mj-cs"/>
              </a:rPr>
              <a:t>’ [lit. ‘the moment</a:t>
            </a:r>
            <a:endParaRPr lang="en-US" sz="3600" dirty="0" smtClean="0">
              <a:cs typeface="+mj-cs"/>
            </a:endParaRPr>
          </a:p>
          <a:p>
            <a:pPr algn="l"/>
            <a:r>
              <a:rPr lang="en-US" i="1" dirty="0" smtClean="0">
                <a:cs typeface="+mj-cs"/>
              </a:rPr>
              <a:t>where</a:t>
            </a:r>
            <a:r>
              <a:rPr lang="en-US" dirty="0" smtClean="0">
                <a:cs typeface="+mj-cs"/>
              </a:rPr>
              <a:t>’];</a:t>
            </a:r>
          </a:p>
          <a:p>
            <a:pPr algn="l"/>
            <a:r>
              <a:rPr lang="en-US" dirty="0" smtClean="0">
                <a:cs typeface="+mj-cs"/>
              </a:rPr>
              <a:t>optional, though linked to preferred structures of the two languages: e.g. the reversal of point of view in ‘it is not difficult to show’  ‘</a:t>
            </a:r>
            <a:r>
              <a:rPr lang="en-US" dirty="0" err="1" smtClean="0">
                <a:cs typeface="+mj-cs"/>
              </a:rPr>
              <a:t>il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est</a:t>
            </a:r>
            <a:r>
              <a:rPr lang="en-US" dirty="0" smtClean="0">
                <a:cs typeface="+mj-cs"/>
              </a:rPr>
              <a:t> facile de </a:t>
            </a:r>
            <a:r>
              <a:rPr lang="en-US" dirty="0" err="1" smtClean="0">
                <a:cs typeface="+mj-cs"/>
              </a:rPr>
              <a:t>démontrer</a:t>
            </a:r>
            <a:r>
              <a:rPr lang="en-US" dirty="0" smtClean="0">
                <a:cs typeface="+mj-cs"/>
              </a:rPr>
              <a:t>’ [lit. ‘it is easy to show’].</a:t>
            </a:r>
            <a:endParaRPr lang="en-US" sz="3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000" dirty="0" err="1" smtClean="0"/>
              <a:t>Vinay</a:t>
            </a:r>
            <a:r>
              <a:rPr lang="en-US" sz="2000" dirty="0" smtClean="0"/>
              <a:t> and </a:t>
            </a:r>
            <a:r>
              <a:rPr lang="en-US" sz="2000" dirty="0" err="1" smtClean="0"/>
              <a:t>Darbelnet</a:t>
            </a:r>
            <a:r>
              <a:rPr lang="en-US" sz="2000" dirty="0" smtClean="0"/>
              <a:t> place much store by modulation as ‘the touchstone of a good translator’, whereas transposition ‘simply shows a very good command of the target language’ (1995: 246). Modulation at the level of message is  subdivided  (pp. 246–55)  along the following lines:</a:t>
            </a:r>
          </a:p>
          <a:p>
            <a:pPr algn="l">
              <a:buNone/>
            </a:pPr>
            <a:r>
              <a:rPr lang="en-US" sz="2400" dirty="0" smtClean="0"/>
              <a:t>abstract for concrete</a:t>
            </a:r>
          </a:p>
          <a:p>
            <a:pPr algn="l">
              <a:buNone/>
            </a:pPr>
            <a:r>
              <a:rPr lang="en-US" sz="2400" dirty="0" smtClean="0"/>
              <a:t> cause–effect</a:t>
            </a:r>
          </a:p>
          <a:p>
            <a:pPr algn="l">
              <a:buNone/>
            </a:pPr>
            <a:r>
              <a:rPr lang="en-US" sz="2400" dirty="0" smtClean="0"/>
              <a:t> part–whole </a:t>
            </a:r>
          </a:p>
          <a:p>
            <a:pPr algn="l">
              <a:buNone/>
            </a:pPr>
            <a:r>
              <a:rPr lang="en-US" sz="2400" dirty="0" smtClean="0"/>
              <a:t>part–another part </a:t>
            </a:r>
          </a:p>
          <a:p>
            <a:pPr algn="l"/>
            <a:r>
              <a:rPr lang="en-US" sz="2400" dirty="0" smtClean="0"/>
              <a:t>reversal of terms</a:t>
            </a:r>
          </a:p>
          <a:p>
            <a:pPr algn="l"/>
            <a:r>
              <a:rPr lang="en-US" sz="2400" dirty="0" smtClean="0"/>
              <a:t>opposite</a:t>
            </a:r>
          </a:p>
          <a:p>
            <a:pPr algn="l"/>
            <a:r>
              <a:rPr lang="en-US" sz="2400" dirty="0" smtClean="0"/>
              <a:t>active to passive (and vice versa) space for time</a:t>
            </a:r>
          </a:p>
          <a:p>
            <a:pPr algn="l"/>
            <a:r>
              <a:rPr lang="en-US" sz="2400" dirty="0" smtClean="0"/>
              <a:t>rethinking of intervals and limits (in space and time) change of symbol (including fixed and new  </a:t>
            </a:r>
            <a:r>
              <a:rPr lang="en-US" sz="2400" smtClean="0"/>
              <a:t>metaphors).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540</Words>
  <Application>Microsoft Office PowerPoint</Application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Translation Course LECTURE 2 Some Strategies of Translation </vt:lpstr>
      <vt:lpstr>Calque and Borrowing </vt:lpstr>
      <vt:lpstr>Literal Translation</vt:lpstr>
      <vt:lpstr>Transposition</vt:lpstr>
      <vt:lpstr>Modulation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Samah</dc:creator>
  <cp:lastModifiedBy>Samah</cp:lastModifiedBy>
  <cp:revision>21</cp:revision>
  <dcterms:created xsi:type="dcterms:W3CDTF">2021-01-05T00:33:12Z</dcterms:created>
  <dcterms:modified xsi:type="dcterms:W3CDTF">2021-01-05T01:12:01Z</dcterms:modified>
</cp:coreProperties>
</file>